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76" r:id="rId4"/>
    <p:sldId id="277" r:id="rId5"/>
    <p:sldId id="275" r:id="rId6"/>
    <p:sldId id="264" r:id="rId7"/>
    <p:sldId id="274" r:id="rId8"/>
    <p:sldId id="278" r:id="rId9"/>
    <p:sldId id="279" r:id="rId10"/>
    <p:sldId id="280" r:id="rId11"/>
    <p:sldId id="281" r:id="rId12"/>
    <p:sldId id="282"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A"/>
    <a:srgbClr val="B23E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7009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517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8412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358F68-713A-104B-8A63-1E2049E36802}" type="datetimeFigureOut">
              <a:rPr lang="it-IT" smtClean="0"/>
              <a:pPr/>
              <a:t>20/09/2018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92CB04-9E17-9044-80A1-A86FD6599C3F}" type="slidenum">
              <a:rPr lang="it-IT" smtClean="0"/>
              <a:pPr/>
              <a:t>‹#›</a:t>
            </a:fld>
            <a:endParaRPr lang="it-IT"/>
          </a:p>
        </p:txBody>
      </p:sp>
    </p:spTree>
    <p:extLst>
      <p:ext uri="{BB962C8B-B14F-4D97-AF65-F5344CB8AC3E}">
        <p14:creationId xmlns:p14="http://schemas.microsoft.com/office/powerpoint/2010/main" val="332548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
        <p:nvSpPr>
          <p:cNvPr id="7" name="Segnaposto contenuto 2"/>
          <p:cNvSpPr>
            <a:spLocks noGrp="1"/>
          </p:cNvSpPr>
          <p:nvPr>
            <p:ph idx="13" hasCustomPrompt="1"/>
          </p:nvPr>
        </p:nvSpPr>
        <p:spPr>
          <a:xfrm>
            <a:off x="457200" y="95575"/>
            <a:ext cx="8229600" cy="603282"/>
          </a:xfrm>
          <a:prstGeom prst="rect">
            <a:avLst/>
          </a:prstGeom>
        </p:spPr>
        <p:txBody>
          <a:bodyPr/>
          <a:lstStyle>
            <a:lvl1pPr marL="0" indent="0">
              <a:buNone/>
              <a:defRPr b="1">
                <a:solidFill>
                  <a:srgbClr val="FFFFFF"/>
                </a:solidFill>
              </a:defRPr>
            </a:lvl1pPr>
          </a:lstStyle>
          <a:p>
            <a:pPr lvl="0"/>
            <a:r>
              <a:rPr lang="en-GB" dirty="0"/>
              <a:t>Title</a:t>
            </a:r>
          </a:p>
        </p:txBody>
      </p:sp>
    </p:spTree>
    <p:extLst>
      <p:ext uri="{BB962C8B-B14F-4D97-AF65-F5344CB8AC3E}">
        <p14:creationId xmlns:p14="http://schemas.microsoft.com/office/powerpoint/2010/main" val="3598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8160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4506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lvl1pPr>
              <a:defRPr b="1">
                <a:latin typeface="Calibri"/>
                <a:cs typeface="Calibri"/>
              </a:defRPr>
            </a:lvl1pPr>
          </a:lstStyle>
          <a:p>
            <a:r>
              <a:rPr lang="it-IT" dirty="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5947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4015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2727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4446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20/09/2018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4514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descr="piedipagine pwp inv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765447"/>
            <a:ext cx="6019800" cy="1092552"/>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0FDF-84CF-3C4F-97E5-1D5B69618E25}" type="datetimeFigureOut">
              <a:rPr lang="it-IT" smtClean="0"/>
              <a:pPr/>
              <a:t>20/09/2018</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6B43-56B5-4B42-A661-C4A23364DBCC}" type="slidenum">
              <a:rPr lang="en-GB" smtClean="0"/>
              <a:pPr/>
              <a:t>‹#›</a:t>
            </a:fld>
            <a:endParaRPr lang="en-GB"/>
          </a:p>
        </p:txBody>
      </p:sp>
      <p:pic>
        <p:nvPicPr>
          <p:cNvPr id="7" name="Immagine 6" descr="logo Erasmus +.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03473" y="6205548"/>
            <a:ext cx="2056063" cy="589237"/>
          </a:xfrm>
          <a:prstGeom prst="rect">
            <a:avLst/>
          </a:prstGeom>
        </p:spPr>
      </p:pic>
      <p:pic>
        <p:nvPicPr>
          <p:cNvPr id="9" name="Immagine 8" descr="intestazione pwp inven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1058285"/>
          </a:xfrm>
          <a:prstGeom prst="rect">
            <a:avLst/>
          </a:prstGeom>
        </p:spPr>
      </p:pic>
      <p:pic>
        <p:nvPicPr>
          <p:cNvPr id="11" name="Immagine 10" descr="invent LOGO 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78619" y="119052"/>
            <a:ext cx="1758504" cy="597878"/>
          </a:xfrm>
          <a:prstGeom prst="rect">
            <a:avLst/>
          </a:prstGeom>
        </p:spPr>
      </p:pic>
    </p:spTree>
    <p:extLst>
      <p:ext uri="{BB962C8B-B14F-4D97-AF65-F5344CB8AC3E}">
        <p14:creationId xmlns:p14="http://schemas.microsoft.com/office/powerpoint/2010/main" val="16140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b="0" i="0" kern="1200">
          <a:solidFill>
            <a:schemeClr val="bg1"/>
          </a:solidFill>
          <a:latin typeface="Titillium Bold"/>
          <a:ea typeface="+mj-ea"/>
          <a:cs typeface="Titillium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2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4216539"/>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Why Spinoffs creation is the best solution for universities </a:t>
            </a:r>
          </a:p>
          <a:p>
            <a:r>
              <a:rPr lang="en-GB" sz="2000" dirty="0"/>
              <a:t>Spinoffs are more interesting than the other types of commercialization procedures for universities as </a:t>
            </a:r>
          </a:p>
          <a:p>
            <a:pPr marL="342900" indent="-342900">
              <a:buFont typeface="Arial" panose="020B0604020202020204" pitchFamily="34" charset="0"/>
              <a:buChar char="•"/>
            </a:pPr>
            <a:r>
              <a:rPr lang="en-GB" sz="2000" b="1" dirty="0"/>
              <a:t>they maintain a certain aspect of control</a:t>
            </a:r>
            <a:r>
              <a:rPr lang="en-GB" sz="2000" dirty="0"/>
              <a:t>, a voice in the process of creating and commercializing the idea, because the idea is mainly done inside the labs or incubators of the university. </a:t>
            </a:r>
          </a:p>
          <a:p>
            <a:pPr marL="342900" indent="-342900">
              <a:buFont typeface="Arial" panose="020B0604020202020204" pitchFamily="34" charset="0"/>
              <a:buChar char="•"/>
            </a:pPr>
            <a:r>
              <a:rPr lang="en-GB" sz="2000" b="1" dirty="0"/>
              <a:t>they get equity from a spinoff </a:t>
            </a:r>
            <a:r>
              <a:rPr lang="en-GB" sz="2000" dirty="0"/>
              <a:t>which usually is far greater than a license agreement: they can use it to supplement their salaries with equity in their own companies, universities provide a financial mechanism to retain and recruit faculty, particularly in the biomedical areas, where this approach is similar to the use of practice plans common with clinical faculty in medical schools.</a:t>
            </a:r>
          </a:p>
        </p:txBody>
      </p:sp>
    </p:spTree>
    <p:extLst>
      <p:ext uri="{BB962C8B-B14F-4D97-AF65-F5344CB8AC3E}">
        <p14:creationId xmlns:p14="http://schemas.microsoft.com/office/powerpoint/2010/main" val="162554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5139869"/>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How to promote/ develop spinoffs as a university TTO</a:t>
            </a:r>
          </a:p>
          <a:p>
            <a:r>
              <a:rPr lang="en-GB" sz="2000" b="1" dirty="0"/>
              <a:t>The norm in TTOs</a:t>
            </a:r>
            <a:r>
              <a:rPr lang="en-GB" sz="2000" dirty="0"/>
              <a:t>: innovators need to bring their ideas to the TTOs to find if there is a possible commercialization prospect for their innovation. </a:t>
            </a:r>
          </a:p>
          <a:p>
            <a:r>
              <a:rPr lang="en-GB" sz="2000" b="1" dirty="0"/>
              <a:t>The problem: </a:t>
            </a:r>
            <a:r>
              <a:rPr lang="en-GB" sz="2000" dirty="0"/>
              <a:t>many innovators do not show up to the TTOs and the commercialization of many products and innovations is not even </a:t>
            </a:r>
            <a:r>
              <a:rPr lang="en-GB" sz="2000" dirty="0" err="1"/>
              <a:t>analyzed</a:t>
            </a:r>
            <a:r>
              <a:rPr lang="en-GB" sz="2000" dirty="0"/>
              <a:t>.</a:t>
            </a:r>
          </a:p>
          <a:p>
            <a:r>
              <a:rPr lang="en-GB" sz="2000" b="1" dirty="0"/>
              <a:t>A solution</a:t>
            </a:r>
            <a:r>
              <a:rPr lang="en-GB" sz="2000" dirty="0"/>
              <a:t>: involve TTOs a bit sooner in the research. The different representatives of a </a:t>
            </a:r>
            <a:r>
              <a:rPr lang="en-GB" sz="2000" dirty="0" err="1"/>
              <a:t>TTo</a:t>
            </a:r>
            <a:r>
              <a:rPr lang="en-GB" sz="2000" dirty="0"/>
              <a:t> should work hand in hand with the innovators, not necessary at the beginning of research but certainly prior to any publication, to understand the different possibilities of commercialization that could arise from the research conducted. </a:t>
            </a:r>
          </a:p>
          <a:p>
            <a:r>
              <a:rPr lang="en-GB" sz="2000" b="1" dirty="0"/>
              <a:t>This process implies that it is not the innovators that come by the TTO but the exact opposite. Being from early on in the process of a research the TTO will, therefore, have more time to work on the best possible strategy to protect IP and to generate resources for the innovator and the university. </a:t>
            </a:r>
            <a:endParaRPr lang="en-GB" sz="2000" dirty="0"/>
          </a:p>
        </p:txBody>
      </p:sp>
    </p:spTree>
    <p:extLst>
      <p:ext uri="{BB962C8B-B14F-4D97-AF65-F5344CB8AC3E}">
        <p14:creationId xmlns:p14="http://schemas.microsoft.com/office/powerpoint/2010/main" val="302770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4832092"/>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Possible limits to be </a:t>
            </a:r>
            <a:r>
              <a:rPr lang="en-GB" sz="2000" b="1"/>
              <a:t>faced by </a:t>
            </a:r>
            <a:r>
              <a:rPr lang="en-GB" sz="2000" b="1" dirty="0"/>
              <a:t>a pro-active identification of exploitable results</a:t>
            </a:r>
          </a:p>
          <a:p>
            <a:r>
              <a:rPr lang="en-GB" sz="2000" b="1" dirty="0"/>
              <a:t>The limit: </a:t>
            </a:r>
            <a:r>
              <a:rPr lang="en-GB" sz="2000" dirty="0"/>
              <a:t>too many people would be needed in a TTO to </a:t>
            </a:r>
            <a:r>
              <a:rPr lang="en-GB" sz="2000" dirty="0" err="1"/>
              <a:t>analyze</a:t>
            </a:r>
            <a:r>
              <a:rPr lang="en-GB" sz="2000" dirty="0"/>
              <a:t> every bit of research done at a point t in time. </a:t>
            </a:r>
          </a:p>
          <a:p>
            <a:r>
              <a:rPr lang="en-GB" sz="2000" b="1" dirty="0"/>
              <a:t>Possible solution</a:t>
            </a:r>
            <a:r>
              <a:rPr lang="en-GB" sz="2000" dirty="0"/>
              <a:t>: the collaboration of different schools and/or different universities and TTOs for the analysis of exploitable R&amp;D results identified. </a:t>
            </a:r>
          </a:p>
          <a:p>
            <a:r>
              <a:rPr lang="en-GB" sz="2000" b="1" dirty="0"/>
              <a:t>Suggestion:</a:t>
            </a:r>
            <a:r>
              <a:rPr lang="en-GB" sz="2000" dirty="0"/>
              <a:t> </a:t>
            </a:r>
            <a:r>
              <a:rPr lang="en-GB" sz="2000" b="1" dirty="0"/>
              <a:t>create, for each exploitable R&amp;D result, a dedicated task force to assist the inventor: </a:t>
            </a:r>
            <a:r>
              <a:rPr lang="en-GB" sz="2000" dirty="0"/>
              <a:t>a group of multidisciplinary- students, 1 business Professor, 1 Professor of Science in the R&amp;D field of the innovator and external experts with business experience of the targeted markets. </a:t>
            </a:r>
            <a:r>
              <a:rPr lang="en-GB" sz="2000" b="1" dirty="0"/>
              <a:t>The task force will deliver market and feasibility studies and business plans.  </a:t>
            </a:r>
          </a:p>
          <a:p>
            <a:r>
              <a:rPr lang="en-GB" sz="2000" dirty="0"/>
              <a:t>The participating students will be graded on the quality of their report (by the 2 professors and at least one external expert). </a:t>
            </a:r>
            <a:r>
              <a:rPr lang="en-GB" sz="2000" b="1" dirty="0"/>
              <a:t>If the task force work allows to create a spinoff, its members will be offered equity as a prize…</a:t>
            </a:r>
          </a:p>
        </p:txBody>
      </p:sp>
    </p:spTree>
    <p:extLst>
      <p:ext uri="{BB962C8B-B14F-4D97-AF65-F5344CB8AC3E}">
        <p14:creationId xmlns:p14="http://schemas.microsoft.com/office/powerpoint/2010/main" val="175187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477" y="2278076"/>
            <a:ext cx="7200800" cy="3170099"/>
          </a:xfrm>
          <a:prstGeom prst="rect">
            <a:avLst/>
          </a:prstGeom>
        </p:spPr>
        <p:txBody>
          <a:bodyPr wrap="square">
            <a:spAutoFit/>
          </a:bodyPr>
          <a:lstStyle/>
          <a:p>
            <a:r>
              <a:rPr lang="en-GB" sz="2000" b="1" dirty="0">
                <a:latin typeface="Arial" pitchFamily="34" charset="0"/>
                <a:cs typeface="Arial" pitchFamily="34" charset="0"/>
              </a:rPr>
              <a:t>Final Conference</a:t>
            </a:r>
          </a:p>
          <a:p>
            <a:r>
              <a:rPr lang="en-GB" sz="2000" dirty="0" err="1">
                <a:latin typeface="Arial" pitchFamily="34" charset="0"/>
                <a:cs typeface="Arial" pitchFamily="34" charset="0"/>
              </a:rPr>
              <a:t>Mövenpick</a:t>
            </a:r>
            <a:r>
              <a:rPr lang="en-GB" sz="2000" dirty="0">
                <a:latin typeface="Arial" pitchFamily="34" charset="0"/>
                <a:cs typeface="Arial" pitchFamily="34" charset="0"/>
              </a:rPr>
              <a:t> Hotels &amp; Resorts-Dead Sea</a:t>
            </a:r>
          </a:p>
          <a:p>
            <a:r>
              <a:rPr lang="en-GB" sz="2000" dirty="0">
                <a:latin typeface="Arial" pitchFamily="34" charset="0"/>
                <a:cs typeface="Arial" pitchFamily="34" charset="0"/>
              </a:rPr>
              <a:t>September 25</a:t>
            </a:r>
            <a:r>
              <a:rPr lang="en-GB" sz="2000" baseline="30000" dirty="0">
                <a:latin typeface="Arial" pitchFamily="34" charset="0"/>
                <a:cs typeface="Arial" pitchFamily="34" charset="0"/>
              </a:rPr>
              <a:t>th</a:t>
            </a:r>
            <a:r>
              <a:rPr lang="en-GB" sz="2000" dirty="0">
                <a:latin typeface="Arial" pitchFamily="34" charset="0"/>
                <a:cs typeface="Arial" pitchFamily="34" charset="0"/>
              </a:rPr>
              <a:t>, 2019</a:t>
            </a:r>
          </a:p>
          <a:p>
            <a:endParaRPr lang="en-GB" sz="2000" dirty="0">
              <a:latin typeface="Arial" pitchFamily="34" charset="0"/>
              <a:cs typeface="Arial" pitchFamily="34" charset="0"/>
            </a:endParaRPr>
          </a:p>
          <a:p>
            <a:r>
              <a:rPr lang="en-GB" sz="2000" dirty="0">
                <a:latin typeface="Arial" pitchFamily="34" charset="0"/>
                <a:cs typeface="Arial" pitchFamily="34" charset="0"/>
              </a:rPr>
              <a:t>Jordan</a:t>
            </a:r>
          </a:p>
          <a:p>
            <a:endParaRPr lang="en-GB" sz="2000" dirty="0">
              <a:latin typeface="Arial" pitchFamily="34" charset="0"/>
              <a:cs typeface="Arial" pitchFamily="34" charset="0"/>
            </a:endParaRPr>
          </a:p>
          <a:p>
            <a:r>
              <a:rPr lang="en-GB" sz="2000" dirty="0">
                <a:latin typeface="Arial" pitchFamily="34" charset="0"/>
                <a:cs typeface="Arial" pitchFamily="34" charset="0"/>
              </a:rPr>
              <a:t>Commercialization of Research Products</a:t>
            </a:r>
          </a:p>
          <a:p>
            <a:r>
              <a:rPr lang="en-GB" sz="2000" dirty="0">
                <a:latin typeface="Arial" pitchFamily="34" charset="0"/>
                <a:cs typeface="Arial" pitchFamily="34" charset="0"/>
              </a:rPr>
              <a:t>Thanos Contargyris, CRE.THI.DEV., Greece</a:t>
            </a:r>
          </a:p>
          <a:p>
            <a:endParaRPr lang="en-GB" sz="2000" dirty="0">
              <a:latin typeface="Arial" pitchFamily="34" charset="0"/>
              <a:cs typeface="Arial" pitchFamily="34" charset="0"/>
            </a:endParaRPr>
          </a:p>
          <a:p>
            <a:endParaRPr lang="en-GB" sz="2000" dirty="0">
              <a:latin typeface="Arial" pitchFamily="34" charset="0"/>
              <a:cs typeface="Arial" pitchFamily="34" charset="0"/>
            </a:endParaRPr>
          </a:p>
        </p:txBody>
      </p:sp>
    </p:spTree>
    <p:extLst>
      <p:ext uri="{BB962C8B-B14F-4D97-AF65-F5344CB8AC3E}">
        <p14:creationId xmlns:p14="http://schemas.microsoft.com/office/powerpoint/2010/main" val="175146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37745" y="894945"/>
            <a:ext cx="8229599" cy="6001643"/>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r>
              <a:rPr lang="en-US" sz="2000" dirty="0"/>
              <a:t> </a:t>
            </a:r>
          </a:p>
          <a:p>
            <a:r>
              <a:rPr lang="en-GB" sz="2000" b="1" dirty="0"/>
              <a:t>How Universities can get revenues from their R&amp;D activities?</a:t>
            </a:r>
            <a:endParaRPr lang="en-GB" sz="2000" dirty="0"/>
          </a:p>
          <a:p>
            <a:r>
              <a:rPr lang="en-GB" sz="2000" dirty="0"/>
              <a:t>1.	</a:t>
            </a:r>
            <a:r>
              <a:rPr lang="en-GB" sz="2000" b="1" dirty="0"/>
              <a:t>Public subsidies or contracts:</a:t>
            </a:r>
            <a:r>
              <a:rPr lang="en-GB" sz="2000" dirty="0"/>
              <a:t> criteria which can be far from market’s interests and exploitation possibilities and may orient R&amp;D to not easy to commercialize results.</a:t>
            </a:r>
          </a:p>
          <a:p>
            <a:r>
              <a:rPr lang="en-GB" sz="2000" dirty="0"/>
              <a:t>2.	</a:t>
            </a:r>
            <a:r>
              <a:rPr lang="en-GB" sz="2000" b="1" dirty="0"/>
              <a:t>Private donations or contacts: </a:t>
            </a:r>
            <a:r>
              <a:rPr lang="en-GB" sz="2000" dirty="0"/>
              <a:t>Can be a good source of revenue but the counterparts can imply that the R&amp;D results will be exploited by the companies providing the donation (outside the area of the university). </a:t>
            </a:r>
          </a:p>
          <a:p>
            <a:r>
              <a:rPr lang="en-GB" sz="2000" dirty="0"/>
              <a:t>3.	</a:t>
            </a:r>
            <a:r>
              <a:rPr lang="en-GB" sz="2000" b="1" dirty="0"/>
              <a:t>Patenting and Licensing :  </a:t>
            </a:r>
            <a:r>
              <a:rPr lang="en-GB" sz="2000" dirty="0"/>
              <a:t>It is the most popular way of commercialization of an idea as it and the easiest for innovators who do not whish to work on commercialization.</a:t>
            </a:r>
          </a:p>
          <a:p>
            <a:r>
              <a:rPr lang="en-GB" sz="2000" dirty="0"/>
              <a:t>4.	</a:t>
            </a:r>
            <a:r>
              <a:rPr lang="en-GB" sz="2000" b="1" dirty="0"/>
              <a:t>Create spinoffs:</a:t>
            </a:r>
            <a:r>
              <a:rPr lang="en-GB" sz="2000" dirty="0"/>
              <a:t> the commercial exploitation of scientific and technological knowledge is realized by university scientists (teachers or researchers), students and graduates.</a:t>
            </a:r>
          </a:p>
          <a:p>
            <a:endParaRPr lang="en-US" sz="2000" dirty="0"/>
          </a:p>
          <a:p>
            <a:r>
              <a:rPr lang="en-US" sz="2000" dirty="0"/>
              <a:t>	</a:t>
            </a:r>
          </a:p>
          <a:p>
            <a:endParaRPr lang="en-US" sz="2000" dirty="0"/>
          </a:p>
          <a:p>
            <a:r>
              <a:rPr lang="it-IT" sz="2000" dirty="0"/>
              <a:t>	</a:t>
            </a:r>
          </a:p>
        </p:txBody>
      </p:sp>
    </p:spTree>
    <p:extLst>
      <p:ext uri="{BB962C8B-B14F-4D97-AF65-F5344CB8AC3E}">
        <p14:creationId xmlns:p14="http://schemas.microsoft.com/office/powerpoint/2010/main" val="178416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0CA7D2-6571-41AA-9D88-114B20252BE1}"/>
              </a:ext>
            </a:extLst>
          </p:cNvPr>
          <p:cNvSpPr/>
          <p:nvPr/>
        </p:nvSpPr>
        <p:spPr>
          <a:xfrm>
            <a:off x="351692" y="1179906"/>
            <a:ext cx="8792308" cy="4093428"/>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What are the cooperation schemes the private sector prioritises?</a:t>
            </a:r>
          </a:p>
          <a:p>
            <a:pPr marL="285750" indent="-285750">
              <a:buFontTx/>
              <a:buChar char="-"/>
            </a:pPr>
            <a:r>
              <a:rPr lang="en-GB" sz="2000" dirty="0"/>
              <a:t>Consultancy contracts for the valorisation/commercialisation of results of fundamental research</a:t>
            </a:r>
          </a:p>
          <a:p>
            <a:pPr marL="285750" indent="-285750">
              <a:buFontTx/>
              <a:buChar char="-"/>
            </a:pPr>
            <a:r>
              <a:rPr lang="en-GB" sz="2000" dirty="0"/>
              <a:t>Research projects with Universities or Researchers for applied research</a:t>
            </a:r>
          </a:p>
          <a:p>
            <a:pPr marL="285750" indent="-285750">
              <a:buFontTx/>
              <a:buChar char="-"/>
            </a:pPr>
            <a:r>
              <a:rPr lang="en-GB" sz="2000" dirty="0"/>
              <a:t>Joint commercialisation projects of a product or a process (licensing agreements)</a:t>
            </a:r>
          </a:p>
          <a:p>
            <a:pPr marL="285750" indent="-285750">
              <a:buFontTx/>
              <a:buChar char="-"/>
            </a:pPr>
            <a:r>
              <a:rPr lang="en-GB" sz="2000" dirty="0"/>
              <a:t>Buy a patent</a:t>
            </a:r>
          </a:p>
          <a:p>
            <a:pPr marL="285750" indent="-285750">
              <a:buFontTx/>
              <a:buChar char="-"/>
            </a:pPr>
            <a:endParaRPr lang="en-GB" dirty="0"/>
          </a:p>
          <a:p>
            <a:endParaRPr lang="en-GB" dirty="0"/>
          </a:p>
          <a:p>
            <a:pPr marL="285750" indent="-285750">
              <a:buFontTx/>
              <a:buChar char="-"/>
            </a:pPr>
            <a:endParaRPr lang="en-GB" dirty="0"/>
          </a:p>
          <a:p>
            <a:endParaRPr lang="en-GB" dirty="0"/>
          </a:p>
        </p:txBody>
      </p:sp>
    </p:spTree>
    <p:extLst>
      <p:ext uri="{BB962C8B-B14F-4D97-AF65-F5344CB8AC3E}">
        <p14:creationId xmlns:p14="http://schemas.microsoft.com/office/powerpoint/2010/main" val="407818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0CA7D2-6571-41AA-9D88-114B20252BE1}"/>
              </a:ext>
            </a:extLst>
          </p:cNvPr>
          <p:cNvSpPr/>
          <p:nvPr/>
        </p:nvSpPr>
        <p:spPr>
          <a:xfrm>
            <a:off x="351692" y="1179906"/>
            <a:ext cx="8792308" cy="2954655"/>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What revenues can be expected by Universities from private sector?</a:t>
            </a:r>
          </a:p>
          <a:p>
            <a:r>
              <a:rPr lang="en-GB" sz="2000" dirty="0"/>
              <a:t>Historically, the % of the Research budgets of universities funded by private sector is in EU or in US about 5% or 6%; the only countries with better results are Germany and Korea.</a:t>
            </a:r>
          </a:p>
          <a:p>
            <a:r>
              <a:rPr lang="en-GB" sz="2000" dirty="0"/>
              <a:t>The figures are even lower if we consider uniquely the commercialisation of research results.</a:t>
            </a:r>
          </a:p>
          <a:p>
            <a:endParaRPr lang="en-GB" dirty="0"/>
          </a:p>
        </p:txBody>
      </p:sp>
      <p:pic>
        <p:nvPicPr>
          <p:cNvPr id="3" name="Image 4" descr="InnovationFR">
            <a:extLst>
              <a:ext uri="{FF2B5EF4-FFF2-40B4-BE49-F238E27FC236}">
                <a16:creationId xmlns:a16="http://schemas.microsoft.com/office/drawing/2014/main" id="{E6B41FC8-6BF0-4204-958B-037F62006E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68" y="3817620"/>
            <a:ext cx="6179820" cy="3040380"/>
          </a:xfrm>
          <a:prstGeom prst="rect">
            <a:avLst/>
          </a:prstGeom>
          <a:noFill/>
          <a:ln>
            <a:noFill/>
          </a:ln>
        </p:spPr>
      </p:pic>
    </p:spTree>
    <p:extLst>
      <p:ext uri="{BB962C8B-B14F-4D97-AF65-F5344CB8AC3E}">
        <p14:creationId xmlns:p14="http://schemas.microsoft.com/office/powerpoint/2010/main" val="218883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37745" y="894945"/>
            <a:ext cx="8229599" cy="5755422"/>
          </a:xfrm>
          <a:prstGeom prst="rect">
            <a:avLst/>
          </a:prstGeom>
        </p:spPr>
        <p:txBody>
          <a:bodyPr wrap="square">
            <a:spAutoFit/>
          </a:bodyPr>
          <a:lstStyle/>
          <a:p>
            <a:pPr algn="ctr"/>
            <a:r>
              <a:rPr lang="en-GB" sz="2400" b="1" dirty="0">
                <a:solidFill>
                  <a:schemeClr val="accent6">
                    <a:lumMod val="75000"/>
                  </a:schemeClr>
                </a:solidFill>
              </a:rPr>
              <a:t>	</a:t>
            </a:r>
          </a:p>
          <a:p>
            <a:pPr algn="ctr"/>
            <a:r>
              <a:rPr lang="en-GB" sz="2400" b="1" dirty="0">
                <a:solidFill>
                  <a:schemeClr val="accent6">
                    <a:lumMod val="75000"/>
                  </a:schemeClr>
                </a:solidFill>
              </a:rPr>
              <a:t>Commercialization of Research Products</a:t>
            </a:r>
          </a:p>
          <a:p>
            <a:r>
              <a:rPr lang="en-US" sz="2000" dirty="0"/>
              <a:t> </a:t>
            </a:r>
          </a:p>
          <a:p>
            <a:r>
              <a:rPr lang="en-GB" sz="2000" b="1" dirty="0"/>
              <a:t>Benefits to be expected from the commercialization of Universities R&amp;D </a:t>
            </a:r>
          </a:p>
          <a:p>
            <a:r>
              <a:rPr lang="en-GB" sz="2000" dirty="0"/>
              <a:t>•	Social Benefits: in areas such as healthcare it impacts greatly the every-day life of people</a:t>
            </a:r>
          </a:p>
          <a:p>
            <a:r>
              <a:rPr lang="en-GB" sz="2000" dirty="0"/>
              <a:t>•	Generation of new companies or investments which produce economic growth</a:t>
            </a:r>
          </a:p>
          <a:p>
            <a:r>
              <a:rPr lang="en-GB" sz="2000" dirty="0"/>
              <a:t>•	Commercialization develops industry partnership (through license agreements or incubators)</a:t>
            </a:r>
          </a:p>
          <a:p>
            <a:r>
              <a:rPr lang="en-GB" sz="2000" dirty="0"/>
              <a:t>•	The publicity that comes from an innovation, a new product which was invented and commercialized will attract new people in the area and in the university, therefore research’s commercialization is a factor of recruitment</a:t>
            </a:r>
          </a:p>
          <a:p>
            <a:r>
              <a:rPr lang="en-GB" sz="2000" dirty="0"/>
              <a:t>•	It also brings entrepreneurship to the area and to its university</a:t>
            </a:r>
          </a:p>
          <a:p>
            <a:endParaRPr lang="en-US" sz="2000" dirty="0"/>
          </a:p>
          <a:p>
            <a:r>
              <a:rPr lang="en-US" sz="2000" dirty="0"/>
              <a:t>	</a:t>
            </a:r>
          </a:p>
          <a:p>
            <a:endParaRPr lang="en-US" sz="2000" dirty="0"/>
          </a:p>
          <a:p>
            <a:r>
              <a:rPr lang="it-IT" sz="2000" dirty="0"/>
              <a:t>	</a:t>
            </a:r>
          </a:p>
        </p:txBody>
      </p:sp>
    </p:spTree>
    <p:extLst>
      <p:ext uri="{BB962C8B-B14F-4D97-AF65-F5344CB8AC3E}">
        <p14:creationId xmlns:p14="http://schemas.microsoft.com/office/powerpoint/2010/main" val="218883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4832092"/>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Process for enabling the commercialising of Research Products</a:t>
            </a:r>
          </a:p>
          <a:p>
            <a:pPr marL="457200" indent="-457200">
              <a:buAutoNum type="arabicPeriod"/>
            </a:pPr>
            <a:r>
              <a:rPr lang="en-GB" sz="2000" dirty="0"/>
              <a:t>Identify exploitable R&amp;D results (from Pure or Applied Research): push researchers to reveal their results, internally, to structures (TTOs) able to evaluate their possible exploitation </a:t>
            </a:r>
          </a:p>
          <a:p>
            <a:pPr marL="457200" indent="-457200">
              <a:buAutoNum type="arabicPeriod"/>
            </a:pPr>
            <a:r>
              <a:rPr lang="en-GB" sz="2000" dirty="0"/>
              <a:t>Evaluate their </a:t>
            </a:r>
            <a:r>
              <a:rPr lang="en-GB" sz="2000" b="1" dirty="0"/>
              <a:t>possible markets </a:t>
            </a:r>
            <a:r>
              <a:rPr lang="en-GB" sz="2000" dirty="0"/>
              <a:t>and the required R&amp;D work (Additional pure research or applied research) to convert </a:t>
            </a:r>
            <a:r>
              <a:rPr lang="en-GB" sz="2000" b="1" dirty="0"/>
              <a:t>results</a:t>
            </a:r>
            <a:r>
              <a:rPr lang="en-GB" sz="2000" dirty="0"/>
              <a:t> into commercial </a:t>
            </a:r>
            <a:r>
              <a:rPr lang="en-GB" sz="2000" b="1" dirty="0"/>
              <a:t>products</a:t>
            </a:r>
            <a:r>
              <a:rPr lang="en-GB" sz="2000" dirty="0"/>
              <a:t> for these markets</a:t>
            </a:r>
          </a:p>
          <a:p>
            <a:pPr marL="457200" indent="-457200">
              <a:buAutoNum type="arabicPeriod"/>
            </a:pPr>
            <a:r>
              <a:rPr lang="en-GB" sz="2000" dirty="0"/>
              <a:t>Identify what funding scheme is the most suitable to convert </a:t>
            </a:r>
            <a:r>
              <a:rPr lang="en-GB" sz="2000" b="1" dirty="0"/>
              <a:t>Results</a:t>
            </a:r>
            <a:r>
              <a:rPr lang="en-GB" sz="2000" dirty="0"/>
              <a:t> in </a:t>
            </a:r>
            <a:r>
              <a:rPr lang="en-GB" sz="2000" b="1" dirty="0"/>
              <a:t>Products</a:t>
            </a:r>
          </a:p>
          <a:p>
            <a:pPr marL="800100" lvl="1" indent="-342900">
              <a:buFont typeface="+mj-lt"/>
              <a:buAutoNum type="alphaLcPeriod"/>
            </a:pPr>
            <a:r>
              <a:rPr lang="en-GB" sz="2000" dirty="0"/>
              <a:t>Self or university funding</a:t>
            </a:r>
          </a:p>
          <a:p>
            <a:pPr marL="800100" lvl="1" indent="-342900">
              <a:buFont typeface="+mj-lt"/>
              <a:buAutoNum type="alphaLcPeriod"/>
            </a:pPr>
            <a:r>
              <a:rPr lang="en-GB" sz="2000" dirty="0"/>
              <a:t>Crowdfunding</a:t>
            </a:r>
          </a:p>
          <a:p>
            <a:pPr marL="800100" lvl="1" indent="-342900">
              <a:buFont typeface="+mj-lt"/>
              <a:buAutoNum type="alphaLcPeriod"/>
            </a:pPr>
            <a:r>
              <a:rPr lang="en-GB" sz="2000" dirty="0"/>
              <a:t>Corporate funding</a:t>
            </a:r>
          </a:p>
          <a:p>
            <a:pPr marL="800100" lvl="1" indent="-342900">
              <a:buFont typeface="+mj-lt"/>
              <a:buAutoNum type="alphaLcPeriod"/>
            </a:pPr>
            <a:r>
              <a:rPr lang="en-GB" sz="2000" dirty="0"/>
              <a:t>Public funding</a:t>
            </a:r>
          </a:p>
        </p:txBody>
      </p:sp>
    </p:spTree>
    <p:extLst>
      <p:ext uri="{BB962C8B-B14F-4D97-AF65-F5344CB8AC3E}">
        <p14:creationId xmlns:p14="http://schemas.microsoft.com/office/powerpoint/2010/main" val="218883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4524315"/>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Decisions to take before launching the commercialising of Research Products</a:t>
            </a:r>
          </a:p>
          <a:p>
            <a:pPr marL="342900" indent="-342900">
              <a:buAutoNum type="arabicPeriod" startAt="3"/>
            </a:pPr>
            <a:r>
              <a:rPr lang="en-GB" sz="2000" dirty="0"/>
              <a:t>Negotiate/Decide/plan steps of </a:t>
            </a:r>
            <a:r>
              <a:rPr lang="en-GB" sz="2000" b="1" dirty="0"/>
              <a:t>disclosure of Results </a:t>
            </a:r>
            <a:r>
              <a:rPr lang="en-GB" sz="2000" dirty="0"/>
              <a:t>and </a:t>
            </a:r>
            <a:r>
              <a:rPr lang="en-GB" sz="2000" b="1" dirty="0"/>
              <a:t>protection of Products</a:t>
            </a:r>
          </a:p>
          <a:p>
            <a:pPr marL="800100" lvl="1" indent="-342900">
              <a:buFont typeface="+mj-lt"/>
              <a:buAutoNum type="alphaLcPeriod"/>
            </a:pPr>
            <a:r>
              <a:rPr lang="en-GB" sz="2000" dirty="0"/>
              <a:t>Publication – for university/public funding - risk of limiting exploitation possibilities</a:t>
            </a:r>
          </a:p>
          <a:p>
            <a:pPr marL="800100" lvl="1" indent="-342900">
              <a:buFont typeface="+mj-lt"/>
              <a:buAutoNum type="alphaLcPeriod"/>
            </a:pPr>
            <a:r>
              <a:rPr lang="en-GB" sz="2000" dirty="0"/>
              <a:t>Patenting – in view of disclosure for crowdfunding or corporate funding</a:t>
            </a:r>
          </a:p>
          <a:p>
            <a:pPr marL="800100" lvl="1" indent="-342900">
              <a:buFont typeface="+mj-lt"/>
              <a:buAutoNum type="alphaLcPeriod"/>
            </a:pPr>
            <a:r>
              <a:rPr lang="en-GB" sz="2000" dirty="0"/>
              <a:t>Licensing – for negotiation of corporate funding or create spinoff</a:t>
            </a:r>
          </a:p>
          <a:p>
            <a:pPr lvl="1"/>
            <a:endParaRPr lang="en-GB" sz="2000" dirty="0"/>
          </a:p>
          <a:p>
            <a:pPr marL="457200" indent="-457200">
              <a:buAutoNum type="arabicPeriod" startAt="4"/>
            </a:pPr>
            <a:r>
              <a:rPr lang="en-GB" sz="2000" b="1" dirty="0"/>
              <a:t>Decide the commercialisation scheme </a:t>
            </a:r>
            <a:r>
              <a:rPr lang="en-GB" sz="2000" dirty="0"/>
              <a:t>of the expected Research Product: </a:t>
            </a:r>
          </a:p>
          <a:p>
            <a:pPr marL="914400" lvl="1" indent="-457200">
              <a:buFont typeface="+mj-lt"/>
              <a:buAutoNum type="alphaLcPeriod"/>
            </a:pPr>
            <a:r>
              <a:rPr lang="en-GB" sz="2000" dirty="0"/>
              <a:t>lease research result/product as it is (find a company interested to buy a patent or negotiate a license agreement) </a:t>
            </a:r>
          </a:p>
          <a:p>
            <a:pPr marL="914400" lvl="1" indent="-457200">
              <a:buAutoNum type="alphaLcPeriod"/>
            </a:pPr>
            <a:r>
              <a:rPr lang="en-GB" sz="2000" dirty="0"/>
              <a:t>create a spin-off to exploit the market potential of the research product</a:t>
            </a:r>
          </a:p>
        </p:txBody>
      </p:sp>
    </p:spTree>
    <p:extLst>
      <p:ext uri="{BB962C8B-B14F-4D97-AF65-F5344CB8AC3E}">
        <p14:creationId xmlns:p14="http://schemas.microsoft.com/office/powerpoint/2010/main" val="35984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86D39FF-958F-481E-A16F-45F415E3B3E3}"/>
              </a:ext>
            </a:extLst>
          </p:cNvPr>
          <p:cNvSpPr/>
          <p:nvPr/>
        </p:nvSpPr>
        <p:spPr>
          <a:xfrm>
            <a:off x="351692" y="1179906"/>
            <a:ext cx="8792308" cy="5447645"/>
          </a:xfrm>
          <a:prstGeom prst="rect">
            <a:avLst/>
          </a:prstGeom>
        </p:spPr>
        <p:txBody>
          <a:bodyPr wrap="square">
            <a:spAutoFit/>
          </a:bodyPr>
          <a:lstStyle/>
          <a:p>
            <a:pPr algn="ctr"/>
            <a:r>
              <a:rPr lang="en-GB" sz="2400" b="1" dirty="0">
                <a:solidFill>
                  <a:schemeClr val="accent6">
                    <a:lumMod val="75000"/>
                  </a:schemeClr>
                </a:solidFill>
              </a:rPr>
              <a:t>Commercialization of Research Products</a:t>
            </a:r>
          </a:p>
          <a:p>
            <a:pPr algn="ctr"/>
            <a:r>
              <a:rPr lang="en-GB" sz="2400" b="1" dirty="0">
                <a:solidFill>
                  <a:schemeClr val="accent6">
                    <a:lumMod val="75000"/>
                  </a:schemeClr>
                </a:solidFill>
              </a:rPr>
              <a:t> </a:t>
            </a:r>
          </a:p>
          <a:p>
            <a:r>
              <a:rPr lang="en-GB" sz="2000" b="1" dirty="0"/>
              <a:t>Why Spinoffs creation is the best solution for the local area served by the University</a:t>
            </a:r>
          </a:p>
          <a:p>
            <a:r>
              <a:rPr lang="en-GB" sz="2000" dirty="0"/>
              <a:t>Spinoffs are created by university professors or student doing their thesis (people from the public sector deciding to go the private one) : a loss for both universities and local areas? No! Spinoffs tend to balance that with the way they are doing business:</a:t>
            </a:r>
          </a:p>
          <a:p>
            <a:pPr marL="342900" indent="-342900">
              <a:buFont typeface="Arial" panose="020B0604020202020204" pitchFamily="34" charset="0"/>
              <a:buChar char="•"/>
            </a:pPr>
            <a:r>
              <a:rPr lang="en-GB" sz="2000" dirty="0"/>
              <a:t>spinoffs use labs and incubators from the local area or from the university, they bring new ideas and help these incubators and labs to be effective, they also sometimes contribute to the maintenances of these infrastructures via fees.</a:t>
            </a:r>
          </a:p>
          <a:p>
            <a:pPr marL="342900" indent="-342900">
              <a:buFont typeface="Arial" panose="020B0604020202020204" pitchFamily="34" charset="0"/>
              <a:buChar char="•"/>
            </a:pPr>
            <a:r>
              <a:rPr lang="en-GB" sz="2000" dirty="0"/>
              <a:t>spinoffs located in an area will produce in this area. To produce they employ people from this area. These employees will then help the economic growth of the area. By creating more new jobs than industry </a:t>
            </a:r>
            <a:r>
              <a:rPr lang="en-GB" sz="2000" dirty="0" err="1"/>
              <a:t>startups</a:t>
            </a:r>
            <a:r>
              <a:rPr lang="en-GB" sz="2000" dirty="0"/>
              <a:t>, university spinoffs are offsetting their higher social cost, at least to some degree.</a:t>
            </a:r>
          </a:p>
          <a:p>
            <a:pPr marL="342900" indent="-342900">
              <a:buFont typeface="Arial" panose="020B0604020202020204" pitchFamily="34" charset="0"/>
              <a:buChar char="•"/>
            </a:pPr>
            <a:r>
              <a:rPr lang="en-GB" sz="2000" dirty="0"/>
              <a:t>Spinoffs frequently serve as catalysts for the formation of geographic clusters of new firms in particular technologies.</a:t>
            </a:r>
          </a:p>
        </p:txBody>
      </p:sp>
    </p:spTree>
    <p:extLst>
      <p:ext uri="{BB962C8B-B14F-4D97-AF65-F5344CB8AC3E}">
        <p14:creationId xmlns:p14="http://schemas.microsoft.com/office/powerpoint/2010/main" val="42757535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B0D2A-3571-441A-939A-EA8E0F838157}"/>
</file>

<file path=customXml/itemProps2.xml><?xml version="1.0" encoding="utf-8"?>
<ds:datastoreItem xmlns:ds="http://schemas.openxmlformats.org/officeDocument/2006/customXml" ds:itemID="{2DD3FB82-B423-4C7E-B481-29D43209F9D4}"/>
</file>

<file path=customXml/itemProps3.xml><?xml version="1.0" encoding="utf-8"?>
<ds:datastoreItem xmlns:ds="http://schemas.openxmlformats.org/officeDocument/2006/customXml" ds:itemID="{F93D4988-319E-4131-AE6D-FF6CC6EE9091}"/>
</file>

<file path=docProps/app.xml><?xml version="1.0" encoding="utf-8"?>
<Properties xmlns="http://schemas.openxmlformats.org/officeDocument/2006/extended-properties" xmlns:vt="http://schemas.openxmlformats.org/officeDocument/2006/docPropsVTypes">
  <TotalTime>273</TotalTime>
  <Words>1047</Words>
  <Application>Microsoft Office PowerPoint</Application>
  <PresentationFormat>Προβολή στην οθόνη (4:3)</PresentationFormat>
  <Paragraphs>94</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Titillium Bold</vt:lpstr>
      <vt:lpstr>Tema di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Consorzioarca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Athanase Contargyris</cp:lastModifiedBy>
  <cp:revision>37</cp:revision>
  <dcterms:created xsi:type="dcterms:W3CDTF">2016-10-21T10:45:11Z</dcterms:created>
  <dcterms:modified xsi:type="dcterms:W3CDTF">2018-09-20T14:39:37Z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